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7"/>
  </p:notesMasterIdLst>
  <p:sldIdLst>
    <p:sldId id="256" r:id="rId2"/>
    <p:sldId id="264" r:id="rId3"/>
    <p:sldId id="257" r:id="rId4"/>
    <p:sldId id="268" r:id="rId5"/>
    <p:sldId id="269" r:id="rId6"/>
    <p:sldId id="270" r:id="rId7"/>
    <p:sldId id="258" r:id="rId8"/>
    <p:sldId id="271" r:id="rId9"/>
    <p:sldId id="263" r:id="rId10"/>
    <p:sldId id="259" r:id="rId11"/>
    <p:sldId id="260" r:id="rId12"/>
    <p:sldId id="261" r:id="rId13"/>
    <p:sldId id="262" r:id="rId14"/>
    <p:sldId id="266" r:id="rId15"/>
    <p:sldId id="267" r:id="rId16"/>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42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9B324F-92E9-4B24-A318-FC4D2A5A2EC5}" type="datetimeFigureOut">
              <a:rPr kumimoji="1" lang="ja-JP" altLang="en-US" smtClean="0"/>
              <a:t>2016/10/6</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064A62-8305-4728-B802-61004452184A}" type="slidenum">
              <a:rPr kumimoji="1" lang="ja-JP" altLang="en-US" smtClean="0"/>
              <a:t>‹#›</a:t>
            </a:fld>
            <a:endParaRPr kumimoji="1" lang="ja-JP" altLang="en-US"/>
          </a:p>
        </p:txBody>
      </p:sp>
    </p:spTree>
    <p:extLst>
      <p:ext uri="{BB962C8B-B14F-4D97-AF65-F5344CB8AC3E}">
        <p14:creationId xmlns:p14="http://schemas.microsoft.com/office/powerpoint/2010/main" val="38987038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13A3E13-8BD8-4DA4-86BD-2BE03A932169}" type="datetime1">
              <a:rPr kumimoji="1" lang="ja-JP" altLang="en-US" smtClean="0"/>
              <a:t>2016/10/6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00F3ABE-B627-49EA-8BFE-3CEF3233FD97}" type="slidenum">
              <a:rPr kumimoji="1" lang="ja-JP" altLang="en-US" smtClean="0"/>
              <a:t>‹#›</a:t>
            </a:fld>
            <a:endParaRPr kumimoji="1" lang="ja-JP" altLang="en-US"/>
          </a:p>
        </p:txBody>
      </p:sp>
    </p:spTree>
    <p:extLst>
      <p:ext uri="{BB962C8B-B14F-4D97-AF65-F5344CB8AC3E}">
        <p14:creationId xmlns:p14="http://schemas.microsoft.com/office/powerpoint/2010/main" val="2648883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68D739B-1442-4C4D-A29B-C2DC5C05DA27}" type="datetime1">
              <a:rPr kumimoji="1" lang="ja-JP" altLang="en-US" smtClean="0"/>
              <a:t>2016/10/6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00F3ABE-B627-49EA-8BFE-3CEF3233FD97}" type="slidenum">
              <a:rPr kumimoji="1" lang="ja-JP" altLang="en-US" smtClean="0"/>
              <a:t>‹#›</a:t>
            </a:fld>
            <a:endParaRPr kumimoji="1" lang="ja-JP" altLang="en-US"/>
          </a:p>
        </p:txBody>
      </p:sp>
    </p:spTree>
    <p:extLst>
      <p:ext uri="{BB962C8B-B14F-4D97-AF65-F5344CB8AC3E}">
        <p14:creationId xmlns:p14="http://schemas.microsoft.com/office/powerpoint/2010/main" val="180674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18C8CCD-F0E1-41B6-B0D8-88EEFDC7BAE9}" type="datetime1">
              <a:rPr kumimoji="1" lang="ja-JP" altLang="en-US" smtClean="0"/>
              <a:t>2016/10/6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00F3ABE-B627-49EA-8BFE-3CEF3233FD97}" type="slidenum">
              <a:rPr kumimoji="1" lang="ja-JP" altLang="en-US" smtClean="0"/>
              <a:t>‹#›</a:t>
            </a:fld>
            <a:endParaRPr kumimoji="1" lang="ja-JP" altLang="en-US"/>
          </a:p>
        </p:txBody>
      </p:sp>
    </p:spTree>
    <p:extLst>
      <p:ext uri="{BB962C8B-B14F-4D97-AF65-F5344CB8AC3E}">
        <p14:creationId xmlns:p14="http://schemas.microsoft.com/office/powerpoint/2010/main" val="3659615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AE61E9A-B430-47A6-B0F0-0CD065804A3F}" type="datetime1">
              <a:rPr kumimoji="1" lang="ja-JP" altLang="en-US" smtClean="0"/>
              <a:t>2016/10/6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00F3ABE-B627-49EA-8BFE-3CEF3233FD97}" type="slidenum">
              <a:rPr kumimoji="1" lang="ja-JP" altLang="en-US" smtClean="0"/>
              <a:t>‹#›</a:t>
            </a:fld>
            <a:endParaRPr kumimoji="1" lang="ja-JP" altLang="en-US"/>
          </a:p>
        </p:txBody>
      </p:sp>
    </p:spTree>
    <p:extLst>
      <p:ext uri="{BB962C8B-B14F-4D97-AF65-F5344CB8AC3E}">
        <p14:creationId xmlns:p14="http://schemas.microsoft.com/office/powerpoint/2010/main" val="2360294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5AA4E90-E998-4D01-9F83-057B3242BDD4}" type="datetime1">
              <a:rPr kumimoji="1" lang="ja-JP" altLang="en-US" smtClean="0"/>
              <a:t>2016/10/6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00F3ABE-B627-49EA-8BFE-3CEF3233FD97}" type="slidenum">
              <a:rPr kumimoji="1" lang="ja-JP" altLang="en-US" smtClean="0"/>
              <a:t>‹#›</a:t>
            </a:fld>
            <a:endParaRPr kumimoji="1" lang="ja-JP" altLang="en-US"/>
          </a:p>
        </p:txBody>
      </p:sp>
    </p:spTree>
    <p:extLst>
      <p:ext uri="{BB962C8B-B14F-4D97-AF65-F5344CB8AC3E}">
        <p14:creationId xmlns:p14="http://schemas.microsoft.com/office/powerpoint/2010/main" val="4009099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D2EDF612-ECFA-4D73-BF39-E487EB2AD6C6}" type="datetime1">
              <a:rPr kumimoji="1" lang="ja-JP" altLang="en-US" smtClean="0"/>
              <a:t>2016/10/6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00F3ABE-B627-49EA-8BFE-3CEF3233FD97}" type="slidenum">
              <a:rPr kumimoji="1" lang="ja-JP" altLang="en-US" smtClean="0"/>
              <a:t>‹#›</a:t>
            </a:fld>
            <a:endParaRPr kumimoji="1" lang="ja-JP" altLang="en-US"/>
          </a:p>
        </p:txBody>
      </p:sp>
    </p:spTree>
    <p:extLst>
      <p:ext uri="{BB962C8B-B14F-4D97-AF65-F5344CB8AC3E}">
        <p14:creationId xmlns:p14="http://schemas.microsoft.com/office/powerpoint/2010/main" val="783045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8E14599-4022-438A-B30B-58F4B5DBA44B}" type="datetime1">
              <a:rPr kumimoji="1" lang="ja-JP" altLang="en-US" smtClean="0"/>
              <a:t>2016/10/6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00F3ABE-B627-49EA-8BFE-3CEF3233FD97}" type="slidenum">
              <a:rPr kumimoji="1" lang="ja-JP" altLang="en-US" smtClean="0"/>
              <a:t>‹#›</a:t>
            </a:fld>
            <a:endParaRPr kumimoji="1" lang="ja-JP" altLang="en-US"/>
          </a:p>
        </p:txBody>
      </p:sp>
    </p:spTree>
    <p:extLst>
      <p:ext uri="{BB962C8B-B14F-4D97-AF65-F5344CB8AC3E}">
        <p14:creationId xmlns:p14="http://schemas.microsoft.com/office/powerpoint/2010/main" val="1227986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AD94600-E0B3-4AE3-AF05-C9FB8073CF64}" type="datetime1">
              <a:rPr kumimoji="1" lang="ja-JP" altLang="en-US" smtClean="0"/>
              <a:t>2016/10/6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00F3ABE-B627-49EA-8BFE-3CEF3233FD97}" type="slidenum">
              <a:rPr kumimoji="1" lang="ja-JP" altLang="en-US" smtClean="0"/>
              <a:t>‹#›</a:t>
            </a:fld>
            <a:endParaRPr kumimoji="1" lang="ja-JP" altLang="en-US"/>
          </a:p>
        </p:txBody>
      </p:sp>
    </p:spTree>
    <p:extLst>
      <p:ext uri="{BB962C8B-B14F-4D97-AF65-F5344CB8AC3E}">
        <p14:creationId xmlns:p14="http://schemas.microsoft.com/office/powerpoint/2010/main" val="1206040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CD35A12-2FC7-4B21-91DC-2A225B281A98}" type="datetime1">
              <a:rPr kumimoji="1" lang="ja-JP" altLang="en-US" smtClean="0"/>
              <a:t>2016/10/6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00F3ABE-B627-49EA-8BFE-3CEF3233FD97}" type="slidenum">
              <a:rPr kumimoji="1" lang="ja-JP" altLang="en-US" smtClean="0"/>
              <a:t>‹#›</a:t>
            </a:fld>
            <a:endParaRPr kumimoji="1" lang="ja-JP" altLang="en-US"/>
          </a:p>
        </p:txBody>
      </p:sp>
    </p:spTree>
    <p:extLst>
      <p:ext uri="{BB962C8B-B14F-4D97-AF65-F5344CB8AC3E}">
        <p14:creationId xmlns:p14="http://schemas.microsoft.com/office/powerpoint/2010/main" val="3178939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5314A56-899E-4CB3-9262-7ED23D0DE243}" type="datetime1">
              <a:rPr kumimoji="1" lang="ja-JP" altLang="en-US" smtClean="0"/>
              <a:t>2016/10/6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00F3ABE-B627-49EA-8BFE-3CEF3233FD97}" type="slidenum">
              <a:rPr kumimoji="1" lang="ja-JP" altLang="en-US" smtClean="0"/>
              <a:t>‹#›</a:t>
            </a:fld>
            <a:endParaRPr kumimoji="1" lang="ja-JP" altLang="en-US"/>
          </a:p>
        </p:txBody>
      </p:sp>
    </p:spTree>
    <p:extLst>
      <p:ext uri="{BB962C8B-B14F-4D97-AF65-F5344CB8AC3E}">
        <p14:creationId xmlns:p14="http://schemas.microsoft.com/office/powerpoint/2010/main" val="1409831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4BDEE1F-714D-4B49-BD7C-B140FF161900}" type="datetime1">
              <a:rPr kumimoji="1" lang="ja-JP" altLang="en-US" smtClean="0"/>
              <a:t>2016/10/6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00F3ABE-B627-49EA-8BFE-3CEF3233FD97}" type="slidenum">
              <a:rPr kumimoji="1" lang="ja-JP" altLang="en-US" smtClean="0"/>
              <a:t>‹#›</a:t>
            </a:fld>
            <a:endParaRPr kumimoji="1" lang="ja-JP" altLang="en-US"/>
          </a:p>
        </p:txBody>
      </p:sp>
    </p:spTree>
    <p:extLst>
      <p:ext uri="{BB962C8B-B14F-4D97-AF65-F5344CB8AC3E}">
        <p14:creationId xmlns:p14="http://schemas.microsoft.com/office/powerpoint/2010/main" val="1719118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F480BE-665A-4702-AA37-0F5B68DF8837}" type="datetime1">
              <a:rPr kumimoji="1" lang="ja-JP" altLang="en-US" smtClean="0"/>
              <a:t>2016/10/6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0F3ABE-B627-49EA-8BFE-3CEF3233FD97}" type="slidenum">
              <a:rPr kumimoji="1" lang="ja-JP" altLang="en-US" smtClean="0"/>
              <a:t>‹#›</a:t>
            </a:fld>
            <a:endParaRPr kumimoji="1" lang="ja-JP" altLang="en-US"/>
          </a:p>
        </p:txBody>
      </p:sp>
    </p:spTree>
    <p:extLst>
      <p:ext uri="{BB962C8B-B14F-4D97-AF65-F5344CB8AC3E}">
        <p14:creationId xmlns:p14="http://schemas.microsoft.com/office/powerpoint/2010/main" val="222663098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9512" y="2130425"/>
            <a:ext cx="8712968" cy="2522711"/>
          </a:xfrm>
        </p:spPr>
        <p:txBody>
          <a:bodyPr>
            <a:normAutofit fontScale="90000"/>
          </a:bodyPr>
          <a:lstStyle/>
          <a:p>
            <a:r>
              <a:rPr lang="ja-JP" altLang="ja-JP" sz="5300" dirty="0"/>
              <a:t>東日本大震災後の小中学生の作文に</a:t>
            </a:r>
            <a:r>
              <a:rPr lang="ja-JP" altLang="ja-JP" sz="5300" dirty="0" smtClean="0"/>
              <a:t>おけるポジティブ</a:t>
            </a:r>
            <a:r>
              <a:rPr lang="ja-JP" altLang="ja-JP" sz="5300" dirty="0"/>
              <a:t>な語り</a:t>
            </a:r>
            <a:br>
              <a:rPr lang="ja-JP" altLang="ja-JP" sz="5300" dirty="0"/>
            </a:br>
            <a:r>
              <a:rPr lang="ja-JP" altLang="ja-JP" dirty="0"/>
              <a:t>～テキストマイニングによる分析～</a:t>
            </a:r>
            <a:br>
              <a:rPr lang="ja-JP" altLang="ja-JP" dirty="0"/>
            </a:br>
            <a:r>
              <a:rPr lang="ja-JP" altLang="ja-JP" dirty="0"/>
              <a:t>　</a:t>
            </a:r>
            <a:br>
              <a:rPr lang="ja-JP" altLang="ja-JP" dirty="0"/>
            </a:br>
            <a:r>
              <a:rPr lang="ja-JP" altLang="ja-JP" sz="3600" b="1" dirty="0"/>
              <a:t>○いとう　たけひこ（和光大学）　</a:t>
            </a:r>
            <a:r>
              <a:rPr lang="en-US" altLang="ja-JP" sz="3600" b="1" dirty="0" smtClean="0"/>
              <a:t/>
            </a:r>
            <a:br>
              <a:rPr lang="en-US" altLang="ja-JP" sz="3600" b="1" dirty="0" smtClean="0"/>
            </a:br>
            <a:r>
              <a:rPr lang="ja-JP" altLang="en-US" sz="3600" b="1" dirty="0"/>
              <a:t>　</a:t>
            </a:r>
            <a:r>
              <a:rPr lang="ja-JP" altLang="en-US" sz="3600" b="1" dirty="0" smtClean="0"/>
              <a:t>　</a:t>
            </a:r>
            <a:r>
              <a:rPr lang="ja-JP" altLang="ja-JP" sz="3600" b="1" dirty="0" smtClean="0"/>
              <a:t>西野</a:t>
            </a:r>
            <a:r>
              <a:rPr lang="ja-JP" altLang="ja-JP" sz="3600" b="1" dirty="0"/>
              <a:t>　美佐子（東北福祉大学</a:t>
            </a:r>
            <a:r>
              <a:rPr lang="ja-JP" altLang="ja-JP" sz="3600" b="1" dirty="0" smtClean="0"/>
              <a:t>）</a:t>
            </a:r>
            <a:r>
              <a:rPr lang="en-US" altLang="ja-JP" sz="3600" b="1" dirty="0" smtClean="0"/>
              <a:t/>
            </a:r>
            <a:br>
              <a:rPr lang="en-US" altLang="ja-JP" sz="3600" b="1" dirty="0" smtClean="0"/>
            </a:br>
            <a:r>
              <a:rPr lang="en-US" altLang="ja-JP" sz="3600" b="1" dirty="0" smtClean="0"/>
              <a:t/>
            </a:r>
            <a:br>
              <a:rPr lang="en-US" altLang="ja-JP" sz="3600" b="1" dirty="0" smtClean="0"/>
            </a:br>
            <a:r>
              <a:rPr lang="ja-JP" altLang="en-US" sz="3600" b="1" dirty="0"/>
              <a:t>日本教育心理</a:t>
            </a:r>
            <a:r>
              <a:rPr lang="ja-JP" altLang="en-US" sz="3600" b="1" dirty="0" smtClean="0"/>
              <a:t>学会第</a:t>
            </a:r>
            <a:r>
              <a:rPr lang="en-US" altLang="ja-JP" sz="3600" b="1" dirty="0" smtClean="0"/>
              <a:t>58</a:t>
            </a:r>
            <a:r>
              <a:rPr lang="ja-JP" altLang="en-US" sz="3600" b="1" dirty="0" smtClean="0"/>
              <a:t>回総会</a:t>
            </a:r>
            <a:r>
              <a:rPr lang="en-US" altLang="ja-JP" sz="3600" b="1" dirty="0" smtClean="0"/>
              <a:t/>
            </a:r>
            <a:br>
              <a:rPr lang="en-US" altLang="ja-JP" sz="3600" b="1" dirty="0" smtClean="0"/>
            </a:br>
            <a:r>
              <a:rPr lang="ja-JP" altLang="en-US" sz="3600" b="1" dirty="0" smtClean="0"/>
              <a:t>ポスター発表 </a:t>
            </a:r>
            <a:r>
              <a:rPr lang="en-US" altLang="ja-JP" sz="3600" b="1" smtClean="0"/>
              <a:t>PG 01</a:t>
            </a:r>
            <a:br>
              <a:rPr lang="en-US" altLang="ja-JP" sz="3600" b="1" smtClean="0"/>
            </a:br>
            <a:r>
              <a:rPr lang="en-US" altLang="ja-JP" sz="3600" b="1" dirty="0" smtClean="0"/>
              <a:t/>
            </a:r>
            <a:br>
              <a:rPr lang="en-US" altLang="ja-JP" sz="3600" b="1" dirty="0" smtClean="0"/>
            </a:br>
            <a:r>
              <a:rPr lang="ja-JP" altLang="en-US" sz="3100" b="1" dirty="0" smtClean="0"/>
              <a:t>サンポートホール高松１階展示場</a:t>
            </a:r>
            <a:r>
              <a:rPr lang="en-US" altLang="ja-JP" sz="3100" b="1" dirty="0" smtClean="0"/>
              <a:t/>
            </a:r>
            <a:br>
              <a:rPr lang="en-US" altLang="ja-JP" sz="3100" b="1" dirty="0" smtClean="0"/>
            </a:br>
            <a:r>
              <a:rPr lang="en-US" altLang="ja-JP" sz="3100" b="1" dirty="0"/>
              <a:t>2016</a:t>
            </a:r>
            <a:r>
              <a:rPr lang="ja-JP" altLang="en-US" sz="3100" b="1" dirty="0"/>
              <a:t>年</a:t>
            </a:r>
            <a:r>
              <a:rPr lang="en-US" altLang="ja-JP" sz="3100" b="1" dirty="0"/>
              <a:t>10</a:t>
            </a:r>
            <a:r>
              <a:rPr lang="ja-JP" altLang="en-US" sz="3100" b="1" dirty="0"/>
              <a:t>月</a:t>
            </a:r>
            <a:r>
              <a:rPr lang="en-US" altLang="ja-JP" sz="3100" b="1" dirty="0"/>
              <a:t>10</a:t>
            </a:r>
            <a:r>
              <a:rPr lang="ja-JP" altLang="en-US" sz="3100" b="1" dirty="0" smtClean="0"/>
              <a:t>日</a:t>
            </a:r>
            <a:r>
              <a:rPr lang="en-US" altLang="ja-JP" sz="3100" b="1" dirty="0" smtClean="0"/>
              <a:t>(</a:t>
            </a:r>
            <a:r>
              <a:rPr lang="ja-JP" altLang="en-US" sz="3100" b="1" dirty="0" smtClean="0"/>
              <a:t>日</a:t>
            </a:r>
            <a:r>
              <a:rPr lang="en-US" altLang="ja-JP" sz="3100" b="1" dirty="0" smtClean="0"/>
              <a:t>)</a:t>
            </a:r>
            <a:r>
              <a:rPr lang="ja-JP" altLang="en-US" sz="3100" b="1" dirty="0" smtClean="0"/>
              <a:t>在席</a:t>
            </a:r>
            <a:r>
              <a:rPr lang="en-US" altLang="ja-JP" sz="3100" b="1" dirty="0" smtClean="0"/>
              <a:t>10</a:t>
            </a:r>
            <a:r>
              <a:rPr lang="ja-JP" altLang="en-US" sz="3100" b="1" dirty="0" smtClean="0"/>
              <a:t>－</a:t>
            </a:r>
            <a:r>
              <a:rPr lang="en-US" altLang="ja-JP" sz="3100" b="1" dirty="0" smtClean="0"/>
              <a:t>11</a:t>
            </a:r>
            <a:r>
              <a:rPr lang="ja-JP" altLang="en-US" sz="3100" b="1" dirty="0" smtClean="0"/>
              <a:t>時</a:t>
            </a:r>
            <a:endParaRPr kumimoji="1" lang="ja-JP" altLang="en-US" sz="3100" dirty="0"/>
          </a:p>
        </p:txBody>
      </p:sp>
      <p:sp>
        <p:nvSpPr>
          <p:cNvPr id="4" name="スライド番号プレースホルダー 3"/>
          <p:cNvSpPr>
            <a:spLocks noGrp="1"/>
          </p:cNvSpPr>
          <p:nvPr>
            <p:ph type="sldNum" sz="quarter" idx="12"/>
          </p:nvPr>
        </p:nvSpPr>
        <p:spPr/>
        <p:txBody>
          <a:bodyPr/>
          <a:lstStyle/>
          <a:p>
            <a:fld id="{800F3ABE-B627-49EA-8BFE-3CEF3233FD97}" type="slidenum">
              <a:rPr kumimoji="1" lang="ja-JP" altLang="en-US" smtClean="0"/>
              <a:t>1</a:t>
            </a:fld>
            <a:endParaRPr kumimoji="1" lang="ja-JP" altLang="en-US"/>
          </a:p>
        </p:txBody>
      </p:sp>
    </p:spTree>
    <p:extLst>
      <p:ext uri="{BB962C8B-B14F-4D97-AF65-F5344CB8AC3E}">
        <p14:creationId xmlns:p14="http://schemas.microsoft.com/office/powerpoint/2010/main" val="12948648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結果　小中学生の作文の基本情報</a:t>
            </a:r>
            <a:endParaRPr kumimoji="1" lang="ja-JP" altLang="en-US" dirty="0"/>
          </a:p>
        </p:txBody>
      </p:sp>
      <p:sp>
        <p:nvSpPr>
          <p:cNvPr id="3" name="コンテンツ プレースホルダー 2"/>
          <p:cNvSpPr>
            <a:spLocks noGrp="1"/>
          </p:cNvSpPr>
          <p:nvPr>
            <p:ph idx="1"/>
          </p:nvPr>
        </p:nvSpPr>
        <p:spPr/>
        <p:txBody>
          <a:bodyPr/>
          <a:lstStyle/>
          <a:p>
            <a:r>
              <a:rPr lang="en-US" altLang="ja-JP" dirty="0"/>
              <a:t>1</a:t>
            </a:r>
            <a:r>
              <a:rPr lang="ja-JP" altLang="en-US" dirty="0"/>
              <a:t>作文項あたりの文字数の平均は</a:t>
            </a:r>
            <a:r>
              <a:rPr lang="en-US" altLang="ja-JP" dirty="0"/>
              <a:t>239</a:t>
            </a:r>
            <a:r>
              <a:rPr lang="ja-JP" altLang="en-US" dirty="0"/>
              <a:t>文字であった</a:t>
            </a:r>
            <a:r>
              <a:rPr lang="ja-JP" altLang="en-US" dirty="0" smtClean="0"/>
              <a:t>。</a:t>
            </a:r>
            <a:endParaRPr lang="en-US" altLang="ja-JP" dirty="0" smtClean="0"/>
          </a:p>
          <a:p>
            <a:r>
              <a:rPr lang="ja-JP" altLang="en-US" dirty="0" smtClean="0"/>
              <a:t>全員</a:t>
            </a:r>
            <a:r>
              <a:rPr lang="ja-JP" altLang="en-US" dirty="0"/>
              <a:t>の総文数は</a:t>
            </a:r>
            <a:r>
              <a:rPr lang="en-US" altLang="ja-JP" dirty="0"/>
              <a:t>3836</a:t>
            </a:r>
            <a:r>
              <a:rPr lang="ja-JP" altLang="en-US" dirty="0"/>
              <a:t>文、１文毎の平均文字数は</a:t>
            </a:r>
            <a:r>
              <a:rPr lang="en-US" altLang="ja-JP" dirty="0"/>
              <a:t>15.5</a:t>
            </a:r>
            <a:r>
              <a:rPr lang="ja-JP" altLang="en-US" dirty="0"/>
              <a:t>文字であった</a:t>
            </a:r>
            <a:r>
              <a:rPr lang="ja-JP" altLang="en-US" dirty="0" smtClean="0"/>
              <a:t>。</a:t>
            </a:r>
            <a:endParaRPr lang="en-US" altLang="ja-JP" dirty="0" smtClean="0"/>
          </a:p>
          <a:p>
            <a:r>
              <a:rPr lang="ja-JP" altLang="en-US" dirty="0" smtClean="0"/>
              <a:t>内容語</a:t>
            </a:r>
            <a:r>
              <a:rPr lang="ja-JP" altLang="en-US" dirty="0"/>
              <a:t>の延べ単語数は</a:t>
            </a:r>
            <a:r>
              <a:rPr lang="en-US" altLang="ja-JP" dirty="0"/>
              <a:t>24424</a:t>
            </a:r>
            <a:r>
              <a:rPr lang="ja-JP" altLang="en-US" dirty="0"/>
              <a:t>個、単語種別数は</a:t>
            </a:r>
            <a:r>
              <a:rPr lang="en-US" altLang="ja-JP" dirty="0"/>
              <a:t>3690</a:t>
            </a:r>
            <a:r>
              <a:rPr lang="ja-JP" altLang="en-US" dirty="0"/>
              <a:t>個で、タイプトークン比は</a:t>
            </a:r>
            <a:r>
              <a:rPr lang="en-US" altLang="ja-JP" dirty="0"/>
              <a:t>0.15</a:t>
            </a:r>
            <a:r>
              <a:rPr lang="ja-JP" altLang="en-US" dirty="0"/>
              <a:t>であった。</a:t>
            </a:r>
            <a:endParaRPr kumimoji="1" lang="ja-JP" altLang="en-US" dirty="0"/>
          </a:p>
        </p:txBody>
      </p:sp>
      <p:sp>
        <p:nvSpPr>
          <p:cNvPr id="4" name="スライド番号プレースホルダー 3"/>
          <p:cNvSpPr>
            <a:spLocks noGrp="1"/>
          </p:cNvSpPr>
          <p:nvPr>
            <p:ph type="sldNum" sz="quarter" idx="12"/>
          </p:nvPr>
        </p:nvSpPr>
        <p:spPr/>
        <p:txBody>
          <a:bodyPr/>
          <a:lstStyle/>
          <a:p>
            <a:fld id="{800F3ABE-B627-49EA-8BFE-3CEF3233FD97}" type="slidenum">
              <a:rPr kumimoji="1" lang="ja-JP" altLang="en-US" smtClean="0"/>
              <a:t>10</a:t>
            </a:fld>
            <a:endParaRPr kumimoji="1" lang="ja-JP" altLang="en-US"/>
          </a:p>
        </p:txBody>
      </p:sp>
    </p:spTree>
    <p:extLst>
      <p:ext uri="{BB962C8B-B14F-4D97-AF65-F5344CB8AC3E}">
        <p14:creationId xmlns:p14="http://schemas.microsoft.com/office/powerpoint/2010/main" val="22930105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74638"/>
            <a:ext cx="8435280" cy="778098"/>
          </a:xfrm>
        </p:spPr>
        <p:txBody>
          <a:bodyPr>
            <a:normAutofit/>
          </a:bodyPr>
          <a:lstStyle/>
          <a:p>
            <a:r>
              <a:rPr lang="ja-JP" altLang="en-US" dirty="0"/>
              <a:t>１）作文に出現した形容詞の</a:t>
            </a:r>
            <a:r>
              <a:rPr lang="ja-JP" altLang="en-US" dirty="0" smtClean="0"/>
              <a:t>特徴</a:t>
            </a:r>
            <a:endParaRPr kumimoji="1" lang="ja-JP" altLang="en-US" dirty="0"/>
          </a:p>
        </p:txBody>
      </p:sp>
      <p:sp>
        <p:nvSpPr>
          <p:cNvPr id="3" name="コンテンツ プレースホルダー 2"/>
          <p:cNvSpPr>
            <a:spLocks noGrp="1"/>
          </p:cNvSpPr>
          <p:nvPr>
            <p:ph idx="1"/>
          </p:nvPr>
        </p:nvSpPr>
        <p:spPr>
          <a:xfrm>
            <a:off x="251520" y="1268760"/>
            <a:ext cx="8712968" cy="5472608"/>
          </a:xfrm>
        </p:spPr>
        <p:txBody>
          <a:bodyPr>
            <a:normAutofit fontScale="92500" lnSpcReduction="20000"/>
          </a:bodyPr>
          <a:lstStyle/>
          <a:p>
            <a:r>
              <a:rPr lang="ja-JP" altLang="en-US" dirty="0"/>
              <a:t>「嬉しい」、「楽しい」、「強い」などボジティブな形容詞が上位語に見られた</a:t>
            </a:r>
            <a:r>
              <a:rPr lang="ja-JP" altLang="en-US" dirty="0" smtClean="0"/>
              <a:t>。</a:t>
            </a:r>
            <a:endParaRPr lang="en-US" altLang="ja-JP" dirty="0" smtClean="0"/>
          </a:p>
          <a:p>
            <a:r>
              <a:rPr lang="ja-JP" altLang="en-US" dirty="0" smtClean="0"/>
              <a:t>ポジティブ</a:t>
            </a:r>
            <a:r>
              <a:rPr lang="ja-JP" altLang="en-US" dirty="0"/>
              <a:t>表現に着目すると</a:t>
            </a:r>
            <a:r>
              <a:rPr lang="ja-JP" altLang="en-US" dirty="0" smtClean="0"/>
              <a:t>、</a:t>
            </a:r>
            <a:endParaRPr lang="en-US" altLang="ja-JP" dirty="0" smtClean="0"/>
          </a:p>
          <a:p>
            <a:r>
              <a:rPr lang="ja-JP" altLang="en-US" dirty="0" smtClean="0"/>
              <a:t>「</a:t>
            </a:r>
            <a:r>
              <a:rPr lang="ja-JP" altLang="en-US" dirty="0"/>
              <a:t>私は震災前より明るく楽しい、みんなが幸せに暮らせる町になればいいなあと思います。」（小学</a:t>
            </a:r>
            <a:r>
              <a:rPr lang="en-US" altLang="ja-JP" dirty="0"/>
              <a:t>6</a:t>
            </a:r>
            <a:r>
              <a:rPr lang="ja-JP" altLang="en-US" dirty="0"/>
              <a:t>年女子）</a:t>
            </a:r>
            <a:r>
              <a:rPr lang="ja-JP" altLang="en-US" dirty="0" smtClean="0"/>
              <a:t>、</a:t>
            </a:r>
            <a:endParaRPr lang="en-US" altLang="ja-JP" dirty="0" smtClean="0"/>
          </a:p>
          <a:p>
            <a:r>
              <a:rPr lang="ja-JP" altLang="en-US" dirty="0" smtClean="0"/>
              <a:t>「</a:t>
            </a:r>
            <a:r>
              <a:rPr lang="ja-JP" altLang="en-US" dirty="0"/>
              <a:t>あったかいおにぎりだったのでとてもうれしかったし、とてもおいしかったです。」（小学</a:t>
            </a:r>
            <a:r>
              <a:rPr lang="en-US" altLang="ja-JP" dirty="0"/>
              <a:t>5</a:t>
            </a:r>
            <a:r>
              <a:rPr lang="ja-JP" altLang="en-US" dirty="0"/>
              <a:t>年男子</a:t>
            </a:r>
            <a:r>
              <a:rPr lang="ja-JP" altLang="en-US" dirty="0" smtClean="0"/>
              <a:t>）</a:t>
            </a:r>
            <a:endParaRPr lang="en-US" altLang="ja-JP" dirty="0" smtClean="0"/>
          </a:p>
          <a:p>
            <a:r>
              <a:rPr lang="ja-JP" altLang="en-US" dirty="0" smtClean="0"/>
              <a:t>「</a:t>
            </a:r>
            <a:r>
              <a:rPr lang="ja-JP" altLang="en-US" dirty="0"/>
              <a:t>前の町より美しい、</a:t>
            </a:r>
            <a:r>
              <a:rPr lang="ja-JP" altLang="en-US" dirty="0" smtClean="0"/>
              <a:t>人と人とが助けあっていく町にできるようにがんばりたいです。」（中学</a:t>
            </a:r>
            <a:r>
              <a:rPr lang="en-US" altLang="ja-JP" dirty="0" smtClean="0"/>
              <a:t>1</a:t>
            </a:r>
            <a:r>
              <a:rPr lang="ja-JP" altLang="en-US" dirty="0" smtClean="0"/>
              <a:t>年生女子）</a:t>
            </a:r>
            <a:endParaRPr lang="en-US" altLang="ja-JP" dirty="0" smtClean="0"/>
          </a:p>
          <a:p>
            <a:endParaRPr lang="en-US" altLang="ja-JP" dirty="0"/>
          </a:p>
          <a:p>
            <a:r>
              <a:rPr lang="ja-JP" altLang="en-US" dirty="0" smtClean="0"/>
              <a:t>復興後の</a:t>
            </a:r>
            <a:r>
              <a:rPr lang="ja-JP" altLang="en-US" dirty="0" smtClean="0">
                <a:solidFill>
                  <a:srgbClr val="C00000"/>
                </a:solidFill>
              </a:rPr>
              <a:t>自分たちの町への希望を語る</a:t>
            </a:r>
            <a:r>
              <a:rPr lang="ja-JP" altLang="en-US" dirty="0" smtClean="0"/>
              <a:t>子どもが多かった。</a:t>
            </a:r>
            <a:endParaRPr kumimoji="1" lang="ja-JP" altLang="en-US" dirty="0"/>
          </a:p>
        </p:txBody>
      </p:sp>
      <p:sp>
        <p:nvSpPr>
          <p:cNvPr id="4" name="スライド番号プレースホルダー 3"/>
          <p:cNvSpPr>
            <a:spLocks noGrp="1"/>
          </p:cNvSpPr>
          <p:nvPr>
            <p:ph type="sldNum" sz="quarter" idx="12"/>
          </p:nvPr>
        </p:nvSpPr>
        <p:spPr/>
        <p:txBody>
          <a:bodyPr/>
          <a:lstStyle/>
          <a:p>
            <a:fld id="{800F3ABE-B627-49EA-8BFE-3CEF3233FD97}" type="slidenum">
              <a:rPr kumimoji="1" lang="ja-JP" altLang="en-US" smtClean="0"/>
              <a:t>11</a:t>
            </a:fld>
            <a:endParaRPr kumimoji="1" lang="ja-JP" altLang="en-US"/>
          </a:p>
        </p:txBody>
      </p:sp>
    </p:spTree>
    <p:extLst>
      <p:ext uri="{BB962C8B-B14F-4D97-AF65-F5344CB8AC3E}">
        <p14:creationId xmlns:p14="http://schemas.microsoft.com/office/powerpoint/2010/main" val="18064211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274638"/>
            <a:ext cx="8507288" cy="778098"/>
          </a:xfrm>
        </p:spPr>
        <p:txBody>
          <a:bodyPr>
            <a:normAutofit fontScale="90000"/>
          </a:bodyPr>
          <a:lstStyle/>
          <a:p>
            <a:r>
              <a:rPr lang="ja-JP" altLang="en-US" dirty="0"/>
              <a:t>２）「嬉しい」と多く結びついている単語</a:t>
            </a:r>
            <a:endParaRPr kumimoji="1" lang="ja-JP" altLang="en-US" dirty="0"/>
          </a:p>
        </p:txBody>
      </p:sp>
      <p:sp>
        <p:nvSpPr>
          <p:cNvPr id="3" name="コンテンツ プレースホルダー 2"/>
          <p:cNvSpPr>
            <a:spLocks noGrp="1"/>
          </p:cNvSpPr>
          <p:nvPr>
            <p:ph idx="1"/>
          </p:nvPr>
        </p:nvSpPr>
        <p:spPr>
          <a:xfrm>
            <a:off x="179512" y="908720"/>
            <a:ext cx="8964488" cy="5688632"/>
          </a:xfrm>
        </p:spPr>
        <p:txBody>
          <a:bodyPr>
            <a:noAutofit/>
          </a:bodyPr>
          <a:lstStyle/>
          <a:p>
            <a:r>
              <a:rPr lang="ja-JP" altLang="en-US" sz="2600" dirty="0"/>
              <a:t>「会う」、「できる」、「町」に多くつながっていた</a:t>
            </a:r>
            <a:r>
              <a:rPr lang="ja-JP" altLang="en-US" sz="2600" dirty="0" smtClean="0"/>
              <a:t>。</a:t>
            </a:r>
            <a:endParaRPr lang="en-US" altLang="ja-JP" sz="2600" dirty="0" smtClean="0"/>
          </a:p>
          <a:p>
            <a:r>
              <a:rPr lang="ja-JP" altLang="en-US" sz="2600" dirty="0" smtClean="0"/>
              <a:t>誰</a:t>
            </a:r>
            <a:r>
              <a:rPr lang="ja-JP" altLang="en-US" sz="2600" dirty="0"/>
              <a:t>かに会えて嬉しかったという記述が</a:t>
            </a:r>
            <a:r>
              <a:rPr lang="ja-JP" altLang="en-US" sz="2600" b="1" dirty="0">
                <a:solidFill>
                  <a:srgbClr val="C00000"/>
                </a:solidFill>
              </a:rPr>
              <a:t>小学生</a:t>
            </a:r>
            <a:r>
              <a:rPr lang="ja-JP" altLang="en-US" sz="2600" dirty="0"/>
              <a:t>には最も多く見られた</a:t>
            </a:r>
            <a:r>
              <a:rPr lang="ja-JP" altLang="en-US" sz="2600" dirty="0" smtClean="0"/>
              <a:t>。</a:t>
            </a:r>
            <a:endParaRPr lang="en-US" altLang="ja-JP" sz="2600" dirty="0" smtClean="0"/>
          </a:p>
          <a:p>
            <a:r>
              <a:rPr lang="ja-JP" altLang="en-US" sz="2600" dirty="0" smtClean="0"/>
              <a:t>「</a:t>
            </a:r>
            <a:r>
              <a:rPr lang="ja-JP" altLang="en-US" sz="2600" dirty="0"/>
              <a:t>久しぶりに友達に会えてとてもうれしかったです。」（</a:t>
            </a:r>
            <a:r>
              <a:rPr lang="ja-JP" altLang="en-US" sz="2600" dirty="0" smtClean="0"/>
              <a:t>小六女子</a:t>
            </a:r>
            <a:r>
              <a:rPr lang="ja-JP" altLang="en-US" sz="2600" dirty="0"/>
              <a:t>）</a:t>
            </a:r>
            <a:r>
              <a:rPr lang="ja-JP" altLang="en-US" sz="2600" dirty="0" smtClean="0"/>
              <a:t>、</a:t>
            </a:r>
            <a:endParaRPr lang="en-US" altLang="ja-JP" sz="2600" dirty="0" smtClean="0"/>
          </a:p>
          <a:p>
            <a:r>
              <a:rPr lang="ja-JP" altLang="en-US" sz="2600" dirty="0" smtClean="0"/>
              <a:t>「</a:t>
            </a:r>
            <a:r>
              <a:rPr lang="ja-JP" altLang="en-US" sz="2600" dirty="0"/>
              <a:t>次の日にはお母さんが中学校の伴育館まで迎えに来てくれました。とてもうれしかったです。」（</a:t>
            </a:r>
            <a:r>
              <a:rPr lang="ja-JP" altLang="en-US" sz="2600" dirty="0" smtClean="0"/>
              <a:t>小五女子</a:t>
            </a:r>
            <a:r>
              <a:rPr lang="ja-JP" altLang="en-US" sz="2600" dirty="0"/>
              <a:t>）などである</a:t>
            </a:r>
            <a:r>
              <a:rPr lang="ja-JP" altLang="en-US" sz="2600" dirty="0" smtClean="0"/>
              <a:t>。</a:t>
            </a:r>
            <a:endParaRPr lang="en-US" altLang="ja-JP" sz="2600" dirty="0" smtClean="0"/>
          </a:p>
          <a:p>
            <a:r>
              <a:rPr lang="ja-JP" altLang="en-US" sz="2600" b="1" dirty="0" smtClean="0">
                <a:solidFill>
                  <a:srgbClr val="C00000"/>
                </a:solidFill>
              </a:rPr>
              <a:t>中学生</a:t>
            </a:r>
            <a:r>
              <a:rPr lang="ja-JP" altLang="en-US" sz="2600" dirty="0"/>
              <a:t>になると「町」の環境が整うことに対して嬉しさと感じる子どもが多くいた</a:t>
            </a:r>
            <a:r>
              <a:rPr lang="ja-JP" altLang="en-US" sz="2600" dirty="0" smtClean="0"/>
              <a:t>。</a:t>
            </a:r>
            <a:endParaRPr lang="en-US" altLang="ja-JP" sz="2600" dirty="0" smtClean="0"/>
          </a:p>
          <a:p>
            <a:r>
              <a:rPr lang="ja-JP" altLang="en-US" sz="2600" dirty="0" smtClean="0"/>
              <a:t>「</a:t>
            </a:r>
            <a:r>
              <a:rPr lang="ja-JP" altLang="en-US" sz="2600" dirty="0"/>
              <a:t>そして、何か月かたった時、水や電気がきてすごくうれしかったし、水や電気の大切さを改めて知りました。」（</a:t>
            </a:r>
            <a:r>
              <a:rPr lang="ja-JP" altLang="en-US" sz="2600" dirty="0" smtClean="0"/>
              <a:t>中一女子</a:t>
            </a:r>
            <a:r>
              <a:rPr lang="ja-JP" altLang="en-US" sz="2600" dirty="0"/>
              <a:t>）</a:t>
            </a:r>
            <a:r>
              <a:rPr lang="ja-JP" altLang="en-US" sz="2600" dirty="0" smtClean="0"/>
              <a:t>、</a:t>
            </a:r>
            <a:endParaRPr lang="en-US" altLang="ja-JP" sz="2600" dirty="0" smtClean="0"/>
          </a:p>
          <a:p>
            <a:r>
              <a:rPr lang="ja-JP" altLang="en-US" sz="2600" dirty="0" smtClean="0"/>
              <a:t>「</a:t>
            </a:r>
            <a:r>
              <a:rPr lang="ja-JP" altLang="en-US" sz="2600" dirty="0"/>
              <a:t>もう一度あのすばらしい南三陸町の歌津に復興していたら私はうれしいです。」（中学二年男子）などの表現があった。</a:t>
            </a:r>
            <a:endParaRPr kumimoji="1" lang="ja-JP" altLang="en-US" sz="2600" dirty="0"/>
          </a:p>
        </p:txBody>
      </p:sp>
      <p:sp>
        <p:nvSpPr>
          <p:cNvPr id="4" name="スライド番号プレースホルダー 3"/>
          <p:cNvSpPr>
            <a:spLocks noGrp="1"/>
          </p:cNvSpPr>
          <p:nvPr>
            <p:ph type="sldNum" sz="quarter" idx="12"/>
          </p:nvPr>
        </p:nvSpPr>
        <p:spPr/>
        <p:txBody>
          <a:bodyPr/>
          <a:lstStyle/>
          <a:p>
            <a:fld id="{800F3ABE-B627-49EA-8BFE-3CEF3233FD97}" type="slidenum">
              <a:rPr kumimoji="1" lang="ja-JP" altLang="en-US" smtClean="0"/>
              <a:t>12</a:t>
            </a:fld>
            <a:endParaRPr kumimoji="1" lang="ja-JP" altLang="en-US"/>
          </a:p>
        </p:txBody>
      </p:sp>
    </p:spTree>
    <p:extLst>
      <p:ext uri="{BB962C8B-B14F-4D97-AF65-F5344CB8AC3E}">
        <p14:creationId xmlns:p14="http://schemas.microsoft.com/office/powerpoint/2010/main" val="23926883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0" y="0"/>
            <a:ext cx="8686800" cy="1052736"/>
          </a:xfrm>
        </p:spPr>
        <p:txBody>
          <a:bodyPr>
            <a:normAutofit fontScale="90000"/>
          </a:bodyPr>
          <a:lstStyle/>
          <a:p>
            <a:r>
              <a:rPr lang="ja-JP" altLang="en-US" dirty="0"/>
              <a:t>図</a:t>
            </a:r>
            <a:r>
              <a:rPr lang="en-US" altLang="ja-JP" dirty="0"/>
              <a:t>2</a:t>
            </a:r>
            <a:r>
              <a:rPr lang="ja-JP" altLang="en-US" dirty="0"/>
              <a:t>　</a:t>
            </a:r>
            <a:r>
              <a:rPr lang="ja-JP" altLang="en-US" dirty="0" smtClean="0"/>
              <a:t>小中学校</a:t>
            </a:r>
            <a:r>
              <a:rPr lang="ja-JP" altLang="en-US" dirty="0"/>
              <a:t>・性別による対応分析</a:t>
            </a:r>
            <a:endParaRPr kumimoji="1" lang="ja-JP" altLang="en-US" dirty="0"/>
          </a:p>
        </p:txBody>
      </p:sp>
      <p:sp>
        <p:nvSpPr>
          <p:cNvPr id="6" name="スライド番号プレースホルダー 5"/>
          <p:cNvSpPr>
            <a:spLocks noGrp="1"/>
          </p:cNvSpPr>
          <p:nvPr>
            <p:ph type="sldNum" sz="quarter" idx="12"/>
          </p:nvPr>
        </p:nvSpPr>
        <p:spPr/>
        <p:txBody>
          <a:bodyPr/>
          <a:lstStyle/>
          <a:p>
            <a:fld id="{800F3ABE-B627-49EA-8BFE-3CEF3233FD97}" type="slidenum">
              <a:rPr kumimoji="1" lang="ja-JP" altLang="en-US" smtClean="0"/>
              <a:t>13</a:t>
            </a:fld>
            <a:endParaRPr kumimoji="1" lang="ja-JP" altLang="en-US"/>
          </a:p>
        </p:txBody>
      </p:sp>
      <p:pic>
        <p:nvPicPr>
          <p:cNvPr id="5" name="図 4"/>
          <p:cNvPicPr/>
          <p:nvPr/>
        </p:nvPicPr>
        <p:blipFill>
          <a:blip r:embed="rId2"/>
          <a:stretch>
            <a:fillRect/>
          </a:stretch>
        </p:blipFill>
        <p:spPr>
          <a:xfrm>
            <a:off x="179512" y="908720"/>
            <a:ext cx="8712968" cy="5688632"/>
          </a:xfrm>
          <a:prstGeom prst="rect">
            <a:avLst/>
          </a:prstGeom>
        </p:spPr>
      </p:pic>
    </p:spTree>
    <p:extLst>
      <p:ext uri="{BB962C8B-B14F-4D97-AF65-F5344CB8AC3E}">
        <p14:creationId xmlns:p14="http://schemas.microsoft.com/office/powerpoint/2010/main" val="36705213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a:t>考察</a:t>
            </a:r>
            <a:endParaRPr kumimoji="1" lang="ja-JP" altLang="en-US" dirty="0"/>
          </a:p>
        </p:txBody>
      </p:sp>
      <p:sp>
        <p:nvSpPr>
          <p:cNvPr id="5" name="コンテンツ プレースホルダー 4"/>
          <p:cNvSpPr>
            <a:spLocks noGrp="1"/>
          </p:cNvSpPr>
          <p:nvPr>
            <p:ph idx="1"/>
          </p:nvPr>
        </p:nvSpPr>
        <p:spPr>
          <a:xfrm>
            <a:off x="395536" y="1484784"/>
            <a:ext cx="8291264" cy="4641379"/>
          </a:xfrm>
        </p:spPr>
        <p:txBody>
          <a:bodyPr/>
          <a:lstStyle/>
          <a:p>
            <a:r>
              <a:rPr lang="ja-JP" altLang="en-US" dirty="0"/>
              <a:t>小中学生の作文には肯定的表現が多く見られた</a:t>
            </a:r>
            <a:r>
              <a:rPr lang="ja-JP" altLang="en-US" dirty="0" smtClean="0"/>
              <a:t>。</a:t>
            </a:r>
            <a:endParaRPr lang="en-US" altLang="ja-JP" dirty="0" smtClean="0"/>
          </a:p>
          <a:p>
            <a:r>
              <a:rPr lang="ja-JP" altLang="en-US" dirty="0" smtClean="0"/>
              <a:t>その</a:t>
            </a:r>
            <a:r>
              <a:rPr lang="ja-JP" altLang="en-US" dirty="0"/>
              <a:t>理由として分析対象の本が地域の復興を目指して作成されたことにもよる</a:t>
            </a:r>
            <a:r>
              <a:rPr lang="ja-JP" altLang="en-US" dirty="0" smtClean="0"/>
              <a:t>。コミュニティ</a:t>
            </a:r>
            <a:r>
              <a:rPr lang="ja-JP" altLang="en-US" dirty="0"/>
              <a:t>の回復</a:t>
            </a:r>
            <a:r>
              <a:rPr lang="ja-JP" altLang="en-US" dirty="0" smtClean="0"/>
              <a:t>の企画が子どもたちを勇気づけている。</a:t>
            </a:r>
            <a:endParaRPr lang="en-US" altLang="ja-JP" dirty="0" smtClean="0"/>
          </a:p>
          <a:p>
            <a:r>
              <a:rPr lang="ja-JP" altLang="en-US" dirty="0" smtClean="0"/>
              <a:t>作文</a:t>
            </a:r>
            <a:r>
              <a:rPr lang="ja-JP" altLang="en-US" dirty="0"/>
              <a:t>を書くことは子どもたちの心的外傷後成長（</a:t>
            </a:r>
            <a:r>
              <a:rPr lang="en-US" altLang="ja-JP" dirty="0"/>
              <a:t>PTG</a:t>
            </a:r>
            <a:r>
              <a:rPr lang="ja-JP" altLang="en-US" dirty="0"/>
              <a:t>）を促すことが示唆された。</a:t>
            </a:r>
            <a:endParaRPr kumimoji="1" lang="ja-JP" altLang="en-US" dirty="0"/>
          </a:p>
        </p:txBody>
      </p:sp>
      <p:sp>
        <p:nvSpPr>
          <p:cNvPr id="3" name="スライド番号プレースホルダー 2"/>
          <p:cNvSpPr>
            <a:spLocks noGrp="1"/>
          </p:cNvSpPr>
          <p:nvPr>
            <p:ph type="sldNum" sz="quarter" idx="12"/>
          </p:nvPr>
        </p:nvSpPr>
        <p:spPr/>
        <p:txBody>
          <a:bodyPr/>
          <a:lstStyle/>
          <a:p>
            <a:fld id="{800F3ABE-B627-49EA-8BFE-3CEF3233FD97}" type="slidenum">
              <a:rPr kumimoji="1" lang="ja-JP" altLang="en-US" smtClean="0"/>
              <a:t>14</a:t>
            </a:fld>
            <a:endParaRPr kumimoji="1" lang="ja-JP" altLang="en-US"/>
          </a:p>
        </p:txBody>
      </p:sp>
    </p:spTree>
    <p:extLst>
      <p:ext uri="{BB962C8B-B14F-4D97-AF65-F5344CB8AC3E}">
        <p14:creationId xmlns:p14="http://schemas.microsoft.com/office/powerpoint/2010/main" val="21237470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謝辞</a:t>
            </a:r>
            <a:endParaRPr kumimoji="1" lang="ja-JP" altLang="en-US" dirty="0"/>
          </a:p>
        </p:txBody>
      </p:sp>
      <p:sp>
        <p:nvSpPr>
          <p:cNvPr id="4" name="コンテンツ プレースホルダー 3"/>
          <p:cNvSpPr>
            <a:spLocks noGrp="1"/>
          </p:cNvSpPr>
          <p:nvPr>
            <p:ph idx="1"/>
          </p:nvPr>
        </p:nvSpPr>
        <p:spPr/>
        <p:txBody>
          <a:bodyPr/>
          <a:lstStyle/>
          <a:p>
            <a:r>
              <a:rPr lang="ja-JP" altLang="en-US" dirty="0"/>
              <a:t>本研究は和光大学現代人間学部</a:t>
            </a:r>
            <a:r>
              <a:rPr lang="en-US" altLang="ja-JP" dirty="0"/>
              <a:t>2015</a:t>
            </a:r>
            <a:r>
              <a:rPr lang="ja-JP" altLang="en-US" dirty="0"/>
              <a:t>年度卒業生の中山優花の卒業論文を元に再分析を行ったものである</a:t>
            </a:r>
            <a:r>
              <a:rPr lang="ja-JP" altLang="en-US" dirty="0" smtClean="0"/>
              <a:t>。</a:t>
            </a:r>
            <a:endParaRPr lang="en-US" altLang="ja-JP" dirty="0" smtClean="0"/>
          </a:p>
          <a:p>
            <a:r>
              <a:rPr lang="ja-JP" altLang="en-US" dirty="0" smtClean="0"/>
              <a:t>東北</a:t>
            </a:r>
            <a:r>
              <a:rPr lang="ja-JP" altLang="en-US" dirty="0"/>
              <a:t>福祉大学感性福祉研究所における文部科学省の私立大学戦略的研究基盤形成支援事業（平成</a:t>
            </a:r>
            <a:r>
              <a:rPr lang="en-US" altLang="ja-JP" dirty="0"/>
              <a:t>24</a:t>
            </a:r>
            <a:r>
              <a:rPr lang="ja-JP" altLang="en-US" dirty="0"/>
              <a:t>年度～</a:t>
            </a:r>
            <a:r>
              <a:rPr lang="en-US" altLang="ja-JP" dirty="0"/>
              <a:t>28</a:t>
            </a:r>
            <a:r>
              <a:rPr lang="ja-JP" altLang="en-US" dirty="0"/>
              <a:t>年度）による私学助成を受けた．</a:t>
            </a:r>
            <a:endParaRPr kumimoji="1" lang="ja-JP" altLang="en-US" dirty="0"/>
          </a:p>
        </p:txBody>
      </p:sp>
      <p:sp>
        <p:nvSpPr>
          <p:cNvPr id="3" name="スライド番号プレースホルダー 2"/>
          <p:cNvSpPr>
            <a:spLocks noGrp="1"/>
          </p:cNvSpPr>
          <p:nvPr>
            <p:ph type="sldNum" sz="quarter" idx="12"/>
          </p:nvPr>
        </p:nvSpPr>
        <p:spPr/>
        <p:txBody>
          <a:bodyPr/>
          <a:lstStyle/>
          <a:p>
            <a:fld id="{800F3ABE-B627-49EA-8BFE-3CEF3233FD97}" type="slidenum">
              <a:rPr kumimoji="1" lang="ja-JP" altLang="en-US" smtClean="0"/>
              <a:t>15</a:t>
            </a:fld>
            <a:endParaRPr kumimoji="1" lang="ja-JP" altLang="en-US"/>
          </a:p>
        </p:txBody>
      </p:sp>
    </p:spTree>
    <p:extLst>
      <p:ext uri="{BB962C8B-B14F-4D97-AF65-F5344CB8AC3E}">
        <p14:creationId xmlns:p14="http://schemas.microsoft.com/office/powerpoint/2010/main" val="7655927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目的</a:t>
            </a:r>
            <a:endParaRPr kumimoji="1" lang="ja-JP" altLang="en-US" dirty="0"/>
          </a:p>
        </p:txBody>
      </p:sp>
      <p:sp>
        <p:nvSpPr>
          <p:cNvPr id="3" name="コンテンツ プレースホルダー 2"/>
          <p:cNvSpPr>
            <a:spLocks noGrp="1"/>
          </p:cNvSpPr>
          <p:nvPr>
            <p:ph idx="1"/>
          </p:nvPr>
        </p:nvSpPr>
        <p:spPr/>
        <p:txBody>
          <a:bodyPr/>
          <a:lstStyle/>
          <a:p>
            <a:r>
              <a:rPr lang="ja-JP" altLang="en-US" dirty="0"/>
              <a:t>本研究は、東日本被災地の復興を願って発行されたある地域の小中学生の作文にどのような表現があるかをテキストマイニングにより分析し、子どもたちの立ち直りと希望を明らかにすることを目的とする。</a:t>
            </a:r>
            <a:endParaRPr kumimoji="1" lang="ja-JP" altLang="en-US" dirty="0"/>
          </a:p>
        </p:txBody>
      </p:sp>
      <p:sp>
        <p:nvSpPr>
          <p:cNvPr id="4" name="スライド番号プレースホルダー 3"/>
          <p:cNvSpPr>
            <a:spLocks noGrp="1"/>
          </p:cNvSpPr>
          <p:nvPr>
            <p:ph type="sldNum" sz="quarter" idx="12"/>
          </p:nvPr>
        </p:nvSpPr>
        <p:spPr/>
        <p:txBody>
          <a:bodyPr/>
          <a:lstStyle/>
          <a:p>
            <a:fld id="{800F3ABE-B627-49EA-8BFE-3CEF3233FD97}" type="slidenum">
              <a:rPr kumimoji="1" lang="ja-JP" altLang="en-US" smtClean="0"/>
              <a:t>2</a:t>
            </a:fld>
            <a:endParaRPr kumimoji="1" lang="ja-JP" altLang="en-US"/>
          </a:p>
        </p:txBody>
      </p:sp>
    </p:spTree>
    <p:extLst>
      <p:ext uri="{BB962C8B-B14F-4D97-AF65-F5344CB8AC3E}">
        <p14:creationId xmlns:p14="http://schemas.microsoft.com/office/powerpoint/2010/main" val="20203418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274638"/>
            <a:ext cx="8147248" cy="778098"/>
          </a:xfrm>
        </p:spPr>
        <p:txBody>
          <a:bodyPr>
            <a:normAutofit/>
          </a:bodyPr>
          <a:lstStyle/>
          <a:p>
            <a:r>
              <a:rPr lang="ja-JP" altLang="en-US" dirty="0"/>
              <a:t>方法</a:t>
            </a:r>
            <a:endParaRPr kumimoji="1" lang="ja-JP" altLang="en-US" dirty="0"/>
          </a:p>
        </p:txBody>
      </p:sp>
      <p:sp>
        <p:nvSpPr>
          <p:cNvPr id="3" name="コンテンツ プレースホルダー 2"/>
          <p:cNvSpPr>
            <a:spLocks noGrp="1"/>
          </p:cNvSpPr>
          <p:nvPr>
            <p:ph idx="1"/>
          </p:nvPr>
        </p:nvSpPr>
        <p:spPr>
          <a:xfrm>
            <a:off x="467544" y="980728"/>
            <a:ext cx="8219256" cy="5145435"/>
          </a:xfrm>
        </p:spPr>
        <p:txBody>
          <a:bodyPr>
            <a:normAutofit fontScale="92500"/>
          </a:bodyPr>
          <a:lstStyle/>
          <a:p>
            <a:r>
              <a:rPr lang="ja-JP" altLang="en-US" dirty="0"/>
              <a:t>＜対象＞今回は、</a:t>
            </a:r>
            <a:r>
              <a:rPr lang="en-US" altLang="ja-JP" dirty="0"/>
              <a:t>『</a:t>
            </a:r>
            <a:r>
              <a:rPr lang="ja-JP" altLang="en-US" dirty="0"/>
              <a:t>津波体験・あたらしいまちづくり作文集 </a:t>
            </a:r>
            <a:r>
              <a:rPr lang="en-US" altLang="ja-JP" dirty="0"/>
              <a:t>2012 </a:t>
            </a:r>
            <a:r>
              <a:rPr lang="ja-JP" altLang="en-US" dirty="0"/>
              <a:t>未来への遺言 東日本大震災南三陸町歌津地区の記録 素晴らしい歌津をつくる</a:t>
            </a:r>
            <a:r>
              <a:rPr lang="en-US" altLang="ja-JP" dirty="0"/>
              <a:t>』</a:t>
            </a:r>
            <a:r>
              <a:rPr lang="ja-JP" altLang="en-US" dirty="0"/>
              <a:t>を分析の対象とした</a:t>
            </a:r>
            <a:r>
              <a:rPr lang="ja-JP" altLang="en-US" dirty="0" smtClean="0"/>
              <a:t>。</a:t>
            </a:r>
            <a:endParaRPr lang="en-US" altLang="ja-JP" dirty="0" smtClean="0"/>
          </a:p>
          <a:p>
            <a:r>
              <a:rPr lang="ja-JP" altLang="en-US" dirty="0" smtClean="0"/>
              <a:t>分析</a:t>
            </a:r>
            <a:r>
              <a:rPr lang="ja-JP" altLang="en-US" dirty="0"/>
              <a:t>対象となった児童は</a:t>
            </a:r>
            <a:r>
              <a:rPr lang="ja-JP" altLang="en-US" dirty="0" smtClean="0"/>
              <a:t>、</a:t>
            </a:r>
            <a:endParaRPr lang="en-US" altLang="ja-JP" dirty="0" smtClean="0"/>
          </a:p>
          <a:p>
            <a:r>
              <a:rPr lang="ja-JP" altLang="en-US" dirty="0" smtClean="0"/>
              <a:t>小学生</a:t>
            </a:r>
            <a:r>
              <a:rPr lang="ja-JP" altLang="en-US" dirty="0"/>
              <a:t>：女子</a:t>
            </a:r>
            <a:r>
              <a:rPr lang="en-US" altLang="ja-JP" dirty="0"/>
              <a:t>62</a:t>
            </a:r>
            <a:r>
              <a:rPr lang="ja-JP" altLang="en-US" dirty="0"/>
              <a:t>名、男子</a:t>
            </a:r>
            <a:r>
              <a:rPr lang="en-US" altLang="ja-JP" dirty="0"/>
              <a:t>54</a:t>
            </a:r>
            <a:r>
              <a:rPr lang="ja-JP" altLang="en-US" dirty="0"/>
              <a:t>名</a:t>
            </a:r>
            <a:r>
              <a:rPr lang="ja-JP" altLang="en-US" dirty="0" smtClean="0"/>
              <a:t>、</a:t>
            </a:r>
            <a:endParaRPr lang="en-US" altLang="ja-JP" dirty="0" smtClean="0"/>
          </a:p>
          <a:p>
            <a:r>
              <a:rPr lang="ja-JP" altLang="en-US" dirty="0" smtClean="0"/>
              <a:t>中学生</a:t>
            </a:r>
            <a:r>
              <a:rPr lang="ja-JP" altLang="en-US" dirty="0"/>
              <a:t>：女子</a:t>
            </a:r>
            <a:r>
              <a:rPr lang="en-US" altLang="ja-JP" dirty="0"/>
              <a:t>67</a:t>
            </a:r>
            <a:r>
              <a:rPr lang="ja-JP" altLang="en-US" dirty="0"/>
              <a:t>名、男子</a:t>
            </a:r>
            <a:r>
              <a:rPr lang="en-US" altLang="ja-JP" dirty="0"/>
              <a:t>65</a:t>
            </a:r>
            <a:r>
              <a:rPr lang="ja-JP" altLang="en-US" dirty="0"/>
              <a:t>名</a:t>
            </a:r>
            <a:r>
              <a:rPr lang="ja-JP" altLang="en-US" dirty="0" smtClean="0"/>
              <a:t>、</a:t>
            </a:r>
            <a:endParaRPr lang="en-US" altLang="ja-JP" dirty="0" smtClean="0"/>
          </a:p>
          <a:p>
            <a:r>
              <a:rPr lang="ja-JP" altLang="en-US" dirty="0" smtClean="0"/>
              <a:t>合計</a:t>
            </a:r>
            <a:r>
              <a:rPr lang="en-US" altLang="ja-JP" dirty="0"/>
              <a:t>248</a:t>
            </a:r>
            <a:r>
              <a:rPr lang="ja-JP" altLang="en-US" dirty="0"/>
              <a:t>名であった。</a:t>
            </a:r>
          </a:p>
          <a:p>
            <a:r>
              <a:rPr lang="ja-JP" altLang="en-US" dirty="0"/>
              <a:t>＜分析方法＞対象の本をテキストデータ化して、</a:t>
            </a:r>
            <a:r>
              <a:rPr lang="en-US" altLang="ja-JP" dirty="0"/>
              <a:t>Text Mining Studio 5.0</a:t>
            </a:r>
            <a:r>
              <a:rPr lang="ja-JP" altLang="en-US" dirty="0"/>
              <a:t>を用いて分析を行った。</a:t>
            </a:r>
          </a:p>
          <a:p>
            <a:endParaRPr kumimoji="1" lang="ja-JP" altLang="en-US" dirty="0"/>
          </a:p>
        </p:txBody>
      </p:sp>
      <p:sp>
        <p:nvSpPr>
          <p:cNvPr id="4" name="スライド番号プレースホルダー 3"/>
          <p:cNvSpPr>
            <a:spLocks noGrp="1"/>
          </p:cNvSpPr>
          <p:nvPr>
            <p:ph type="sldNum" sz="quarter" idx="12"/>
          </p:nvPr>
        </p:nvSpPr>
        <p:spPr/>
        <p:txBody>
          <a:bodyPr/>
          <a:lstStyle/>
          <a:p>
            <a:fld id="{800F3ABE-B627-49EA-8BFE-3CEF3233FD97}" type="slidenum">
              <a:rPr kumimoji="1" lang="ja-JP" altLang="en-US" smtClean="0"/>
              <a:t>3</a:t>
            </a:fld>
            <a:endParaRPr kumimoji="1" lang="ja-JP" altLang="en-US"/>
          </a:p>
        </p:txBody>
      </p:sp>
    </p:spTree>
    <p:extLst>
      <p:ext uri="{BB962C8B-B14F-4D97-AF65-F5344CB8AC3E}">
        <p14:creationId xmlns:p14="http://schemas.microsoft.com/office/powerpoint/2010/main" val="14015532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00F3ABE-B627-49EA-8BFE-3CEF3233FD97}" type="slidenum">
              <a:rPr kumimoji="1" lang="ja-JP" altLang="en-US" smtClean="0"/>
              <a:t>4</a:t>
            </a:fld>
            <a:endParaRPr kumimoji="1" lang="ja-JP"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2481" y="260648"/>
            <a:ext cx="4479038" cy="633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30052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00F3ABE-B627-49EA-8BFE-3CEF3233FD97}" type="slidenum">
              <a:rPr kumimoji="1" lang="ja-JP" altLang="en-US" smtClean="0"/>
              <a:t>5</a:t>
            </a:fld>
            <a:endParaRPr kumimoji="1" lang="ja-JP"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69717"/>
            <a:ext cx="3886200" cy="568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609859"/>
            <a:ext cx="3962400" cy="575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53258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00F3ABE-B627-49EA-8BFE-3CEF3233FD97}" type="slidenum">
              <a:rPr kumimoji="1" lang="ja-JP" altLang="en-US" smtClean="0"/>
              <a:t>6</a:t>
            </a:fld>
            <a:endParaRPr kumimoji="1" lang="ja-JP" alt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2656"/>
            <a:ext cx="3838575" cy="578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538163"/>
            <a:ext cx="3924300" cy="578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73655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a:t>
            </a:r>
            <a:r>
              <a:rPr lang="ja-JP" altLang="en-US" dirty="0" smtClean="0"/>
              <a:t>分析の焦点</a:t>
            </a:r>
            <a:r>
              <a:rPr lang="ja-JP" altLang="en-US" dirty="0"/>
              <a:t>＞</a:t>
            </a:r>
            <a:endParaRPr kumimoji="1" lang="ja-JP" altLang="en-US" dirty="0"/>
          </a:p>
        </p:txBody>
      </p:sp>
      <p:sp>
        <p:nvSpPr>
          <p:cNvPr id="3" name="コンテンツ プレースホルダー 2"/>
          <p:cNvSpPr>
            <a:spLocks noGrp="1"/>
          </p:cNvSpPr>
          <p:nvPr>
            <p:ph idx="1"/>
          </p:nvPr>
        </p:nvSpPr>
        <p:spPr>
          <a:xfrm>
            <a:off x="323528" y="1340768"/>
            <a:ext cx="8363272" cy="4785395"/>
          </a:xfrm>
        </p:spPr>
        <p:txBody>
          <a:bodyPr>
            <a:normAutofit/>
          </a:bodyPr>
          <a:lstStyle/>
          <a:p>
            <a:r>
              <a:rPr lang="ja-JP" altLang="en-US" dirty="0"/>
              <a:t>①大きな被害を受けた地域の小中学生たちは、震災後どんな気持ちで町の復興への思いでチャレンジしたのか、その経過の中で見られた感情体験を</a:t>
            </a:r>
            <a:r>
              <a:rPr lang="ja-JP" altLang="en-US" dirty="0">
                <a:solidFill>
                  <a:srgbClr val="C00000"/>
                </a:solidFill>
              </a:rPr>
              <a:t>形容詞</a:t>
            </a:r>
            <a:r>
              <a:rPr lang="ja-JP" altLang="en-US" dirty="0"/>
              <a:t>に着目して分析する</a:t>
            </a:r>
            <a:r>
              <a:rPr lang="ja-JP" altLang="en-US" dirty="0" smtClean="0"/>
              <a:t>。</a:t>
            </a:r>
            <a:endParaRPr lang="en-US" altLang="ja-JP" dirty="0" smtClean="0"/>
          </a:p>
          <a:p>
            <a:r>
              <a:rPr lang="ja-JP" altLang="en-US" dirty="0" smtClean="0"/>
              <a:t>②</a:t>
            </a:r>
            <a:r>
              <a:rPr lang="ja-JP" altLang="en-US" dirty="0"/>
              <a:t>形容詞の中でポジティブな気持ち表現「</a:t>
            </a:r>
            <a:r>
              <a:rPr lang="ja-JP" altLang="en-US" dirty="0">
                <a:solidFill>
                  <a:srgbClr val="C00000"/>
                </a:solidFill>
              </a:rPr>
              <a:t>嬉しい</a:t>
            </a:r>
            <a:r>
              <a:rPr lang="ja-JP" altLang="en-US" dirty="0"/>
              <a:t>」に結びつく語りを分析する</a:t>
            </a:r>
            <a:r>
              <a:rPr lang="ja-JP" altLang="en-US" dirty="0" smtClean="0"/>
              <a:t>。</a:t>
            </a:r>
            <a:endParaRPr lang="en-US" altLang="ja-JP" dirty="0" smtClean="0"/>
          </a:p>
          <a:p>
            <a:r>
              <a:rPr lang="ja-JP" altLang="en-US" dirty="0" smtClean="0"/>
              <a:t>③</a:t>
            </a:r>
            <a:r>
              <a:rPr lang="ja-JP" altLang="en-US" dirty="0"/>
              <a:t>小中学生の震災体験</a:t>
            </a:r>
            <a:r>
              <a:rPr lang="ja-JP" altLang="en-US" dirty="0" smtClean="0"/>
              <a:t>の</a:t>
            </a:r>
            <a:r>
              <a:rPr lang="ja-JP" altLang="en-US" dirty="0" smtClean="0">
                <a:solidFill>
                  <a:srgbClr val="C00000"/>
                </a:solidFill>
              </a:rPr>
              <a:t>学校差と性差</a:t>
            </a:r>
            <a:r>
              <a:rPr lang="ja-JP" altLang="en-US" dirty="0"/>
              <a:t>を、作文の中に出現する語でその特徴を見る。</a:t>
            </a:r>
            <a:endParaRPr kumimoji="1" lang="ja-JP" altLang="en-US" dirty="0"/>
          </a:p>
        </p:txBody>
      </p:sp>
      <p:sp>
        <p:nvSpPr>
          <p:cNvPr id="4" name="スライド番号プレースホルダー 3"/>
          <p:cNvSpPr>
            <a:spLocks noGrp="1"/>
          </p:cNvSpPr>
          <p:nvPr>
            <p:ph type="sldNum" sz="quarter" idx="12"/>
          </p:nvPr>
        </p:nvSpPr>
        <p:spPr/>
        <p:txBody>
          <a:bodyPr/>
          <a:lstStyle/>
          <a:p>
            <a:fld id="{800F3ABE-B627-49EA-8BFE-3CEF3233FD97}" type="slidenum">
              <a:rPr kumimoji="1" lang="ja-JP" altLang="en-US" smtClean="0"/>
              <a:t>7</a:t>
            </a:fld>
            <a:endParaRPr kumimoji="1" lang="ja-JP" altLang="en-US"/>
          </a:p>
        </p:txBody>
      </p:sp>
    </p:spTree>
    <p:extLst>
      <p:ext uri="{BB962C8B-B14F-4D97-AF65-F5344CB8AC3E}">
        <p14:creationId xmlns:p14="http://schemas.microsoft.com/office/powerpoint/2010/main" val="14012468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274638"/>
            <a:ext cx="7931224" cy="994122"/>
          </a:xfrm>
        </p:spPr>
        <p:txBody>
          <a:bodyPr/>
          <a:lstStyle/>
          <a:p>
            <a:r>
              <a:rPr kumimoji="1" lang="ja-JP" altLang="en-US" dirty="0" smtClean="0"/>
              <a:t>図１　係り受け頻度</a:t>
            </a:r>
            <a:endParaRPr kumimoji="1" lang="ja-JP" altLang="en-US" dirty="0"/>
          </a:p>
        </p:txBody>
      </p:sp>
      <p:sp>
        <p:nvSpPr>
          <p:cNvPr id="3" name="スライド番号プレースホルダー 2"/>
          <p:cNvSpPr>
            <a:spLocks noGrp="1"/>
          </p:cNvSpPr>
          <p:nvPr>
            <p:ph type="sldNum" sz="quarter" idx="12"/>
          </p:nvPr>
        </p:nvSpPr>
        <p:spPr/>
        <p:txBody>
          <a:bodyPr/>
          <a:lstStyle/>
          <a:p>
            <a:fld id="{800F3ABE-B627-49EA-8BFE-3CEF3233FD97}" type="slidenum">
              <a:rPr kumimoji="1" lang="ja-JP" altLang="en-US" smtClean="0"/>
              <a:t>8</a:t>
            </a:fld>
            <a:endParaRPr kumimoji="1" lang="ja-JP" alt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12" y="1268760"/>
            <a:ext cx="8876484" cy="5427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25488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3016" y="84813"/>
            <a:ext cx="8229600" cy="1143000"/>
          </a:xfrm>
        </p:spPr>
        <p:txBody>
          <a:bodyPr>
            <a:normAutofit/>
          </a:bodyPr>
          <a:lstStyle/>
          <a:p>
            <a:r>
              <a:rPr lang="ja-JP" altLang="en-US" dirty="0" smtClean="0"/>
              <a:t>図２</a:t>
            </a:r>
            <a:r>
              <a:rPr lang="ja-JP" altLang="en-US" dirty="0"/>
              <a:t>　</a:t>
            </a:r>
            <a:r>
              <a:rPr lang="en-US" altLang="ja-JP" dirty="0"/>
              <a:t>20</a:t>
            </a:r>
            <a:r>
              <a:rPr lang="ja-JP" altLang="en-US" dirty="0"/>
              <a:t>回以上用いられた形容詞</a:t>
            </a:r>
            <a:endParaRPr kumimoji="1" lang="ja-JP" altLang="en-US" dirty="0"/>
          </a:p>
        </p:txBody>
      </p:sp>
      <p:sp>
        <p:nvSpPr>
          <p:cNvPr id="5" name="スライド番号プレースホルダー 4"/>
          <p:cNvSpPr>
            <a:spLocks noGrp="1"/>
          </p:cNvSpPr>
          <p:nvPr>
            <p:ph type="sldNum" sz="quarter" idx="12"/>
          </p:nvPr>
        </p:nvSpPr>
        <p:spPr/>
        <p:txBody>
          <a:bodyPr/>
          <a:lstStyle/>
          <a:p>
            <a:fld id="{800F3ABE-B627-49EA-8BFE-3CEF3233FD97}" type="slidenum">
              <a:rPr kumimoji="1" lang="ja-JP" altLang="en-US" smtClean="0"/>
              <a:t>9</a:t>
            </a:fld>
            <a:endParaRPr kumimoji="1" lang="ja-JP" altLang="en-US"/>
          </a:p>
        </p:txBody>
      </p:sp>
      <p:pic>
        <p:nvPicPr>
          <p:cNvPr id="4" name="図 3"/>
          <p:cNvPicPr/>
          <p:nvPr/>
        </p:nvPicPr>
        <p:blipFill>
          <a:blip r:embed="rId2"/>
          <a:stretch>
            <a:fillRect/>
          </a:stretch>
        </p:blipFill>
        <p:spPr>
          <a:xfrm>
            <a:off x="395536" y="1268761"/>
            <a:ext cx="8352927" cy="5256584"/>
          </a:xfrm>
          <a:prstGeom prst="rect">
            <a:avLst/>
          </a:prstGeom>
        </p:spPr>
      </p:pic>
    </p:spTree>
    <p:extLst>
      <p:ext uri="{BB962C8B-B14F-4D97-AF65-F5344CB8AC3E}">
        <p14:creationId xmlns:p14="http://schemas.microsoft.com/office/powerpoint/2010/main" val="25770261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TotalTime>
  <Words>755</Words>
  <Application>Microsoft Office PowerPoint</Application>
  <PresentationFormat>画面に合わせる (4:3)</PresentationFormat>
  <Paragraphs>59</Paragraphs>
  <Slides>15</Slides>
  <Notes>0</Notes>
  <HiddenSlides>0</HiddenSlides>
  <MMClips>0</MMClips>
  <ScaleCrop>false</ScaleCrop>
  <HeadingPairs>
    <vt:vector size="4" baseType="variant">
      <vt:variant>
        <vt:lpstr>テーマ</vt:lpstr>
      </vt:variant>
      <vt:variant>
        <vt:i4>1</vt:i4>
      </vt:variant>
      <vt:variant>
        <vt:lpstr>スライド タイトル</vt:lpstr>
      </vt:variant>
      <vt:variant>
        <vt:i4>15</vt:i4>
      </vt:variant>
    </vt:vector>
  </HeadingPairs>
  <TitlesOfParts>
    <vt:vector size="16" baseType="lpstr">
      <vt:lpstr>Office ​​テーマ</vt:lpstr>
      <vt:lpstr>東日本大震災後の小中学生の作文におけるポジティブな語り ～テキストマイニングによる分析～ 　 ○いとう　たけひこ（和光大学）　 　　西野　美佐子（東北福祉大学）  日本教育心理学会第58回総会 ポスター発表 PG 01  サンポートホール高松１階展示場 2016年10月10日(日)在席10－11時</vt:lpstr>
      <vt:lpstr>目的</vt:lpstr>
      <vt:lpstr>方法</vt:lpstr>
      <vt:lpstr>PowerPoint プレゼンテーション</vt:lpstr>
      <vt:lpstr>PowerPoint プレゼンテーション</vt:lpstr>
      <vt:lpstr>PowerPoint プレゼンテーション</vt:lpstr>
      <vt:lpstr>＜分析の焦点＞</vt:lpstr>
      <vt:lpstr>図１　係り受け頻度</vt:lpstr>
      <vt:lpstr>図２　20回以上用いられた形容詞</vt:lpstr>
      <vt:lpstr>結果　小中学生の作文の基本情報</vt:lpstr>
      <vt:lpstr>１）作文に出現した形容詞の特徴</vt:lpstr>
      <vt:lpstr>２）「嬉しい」と多く結びついている単語</vt:lpstr>
      <vt:lpstr>図2　小中学校・性別による対応分析</vt:lpstr>
      <vt:lpstr>考察</vt:lpstr>
      <vt:lpstr>謝辞</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東日本大震災後の小中学生の作文におけるポジティブな語り ～テキストマイニングによる分析～ 　 ○いとう　たけひこ（和光大学）　 　　西野　美佐子（東北福祉大学）</dc:title>
  <dc:creator>Ito</dc:creator>
  <cp:lastModifiedBy>Ito</cp:lastModifiedBy>
  <cp:revision>7</cp:revision>
  <dcterms:created xsi:type="dcterms:W3CDTF">2016-10-06T00:56:18Z</dcterms:created>
  <dcterms:modified xsi:type="dcterms:W3CDTF">2016-10-06T01:42:27Z</dcterms:modified>
</cp:coreProperties>
</file>